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E603B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93741C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254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9833">
              <a:alpha val="8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5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9B854B">
                  <a:alpha val="1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DE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1C6B8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53B32">
                  <a:alpha val="5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wholeTbl>
    <a:band2H>
      <a:tcTxStyle b="def" i="def"/>
      <a:tcStyle>
        <a:tcBdr/>
        <a:fill>
          <a:solidFill>
            <a:srgbClr val="C6BAA9">
              <a:alpha val="31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797C80">
                  <a:alpha val="80000"/>
                </a:srgbClr>
              </a:solidFill>
              <a:prstDash val="solid"/>
              <a:miter lim="400000"/>
            </a:ln>
          </a:insideV>
        </a:tcBdr>
        <a:fill>
          <a:solidFill>
            <a:srgbClr val="C6BAA9">
              <a:alpha val="31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D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B80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0" cap="flat">
              <a:noFill/>
              <a:miter lim="400000"/>
            </a:ln>
          </a:left>
          <a:right>
            <a:ln w="12700" cap="flat">
              <a:solidFill>
                <a:srgbClr val="5C5A52"/>
              </a:solidFill>
              <a:prstDash val="solid"/>
              <a:miter lim="400000"/>
            </a:ln>
          </a:right>
          <a:top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A52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5D5449">
          <a:alpha val="91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solidFill>
                <a:srgbClr val="5C5A52"/>
              </a:solidFill>
              <a:prstDash val="solid"/>
              <a:miter lim="400000"/>
            </a:ln>
          </a:bottom>
          <a:insideH>
            <a:ln w="12700" cap="flat">
              <a:solidFill>
                <a:srgbClr val="5C5A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_rels/tableStyles.xml.rels><?xml version="1.0" encoding="UTF-8"?>
<Relationships xmlns="http://schemas.openxmlformats.org/package/2006/relationships"><Relationship Id="rId1" Type="http://schemas.openxmlformats.org/officeDocument/2006/relationships/image" Target="media/image23.png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3568700"/>
            <a:ext cx="19621500" cy="36576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213600"/>
            <a:ext cx="19621500" cy="1778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33119" y="12992099"/>
            <a:ext cx="481746" cy="457201"/>
          </a:xfrm>
          <a:prstGeom prst="rect">
            <a:avLst/>
          </a:prstGeom>
        </p:spPr>
        <p:txBody>
          <a:bodyPr/>
          <a:lstStyle>
            <a:lvl1pPr>
              <a:defRPr spc="28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Johnny Appleseed"/>
          <p:cNvSpPr txBox="1"/>
          <p:nvPr>
            <p:ph type="body" sz="quarter" idx="13"/>
          </p:nvPr>
        </p:nvSpPr>
        <p:spPr>
          <a:xfrm>
            <a:off x="2971800" y="89535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4400"/>
            </a:lvl1pPr>
          </a:lstStyle>
          <a:p>
            <a:pPr/>
            <a:r>
              <a:t>-Johnny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971800" y="5963642"/>
            <a:ext cx="19621500" cy="1041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>
                <a:solidFill>
                  <a:srgbClr val="6E603B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 rot="21600000">
            <a:off x="0" y="-1"/>
            <a:ext cx="24384001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08197967_2985x4000.jpeg"/>
          <p:cNvSpPr/>
          <p:nvPr>
            <p:ph type="pic" sz="half" idx="13"/>
          </p:nvPr>
        </p:nvSpPr>
        <p:spPr>
          <a:xfrm rot="21600000">
            <a:off x="5103384" y="2019300"/>
            <a:ext cx="14173201" cy="6870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74900" y="9385300"/>
            <a:ext cx="19634200" cy="17526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74900" y="11112500"/>
            <a:ext cx="19634200" cy="1752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33119" y="12992100"/>
            <a:ext cx="481746" cy="457200"/>
          </a:xfrm>
          <a:prstGeom prst="rect">
            <a:avLst/>
          </a:prstGeom>
        </p:spPr>
        <p:txBody>
          <a:bodyPr anchor="t"/>
          <a:lstStyle>
            <a:lvl1pPr>
              <a:defRPr spc="28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971800" y="5029200"/>
            <a:ext cx="19621500" cy="3657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quarter" idx="13"/>
          </p:nvPr>
        </p:nvSpPr>
        <p:spPr>
          <a:xfrm rot="0">
            <a:off x="14325600" y="2920999"/>
            <a:ext cx="8115301" cy="7835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2247900" y="2578100"/>
            <a:ext cx="112522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2247900" y="7264400"/>
            <a:ext cx="11252200" cy="4648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1pPr>
            <a:lvl2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2pPr>
            <a:lvl3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3pPr>
            <a:lvl4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4pPr>
            <a:lvl5pPr marL="0" indent="0" algn="ctr">
              <a:spcBef>
                <a:spcPts val="800"/>
              </a:spcBef>
              <a:buSzTx/>
              <a:buNone/>
              <a:defRPr spc="50">
                <a:solidFill>
                  <a:srgbClr val="3E382B"/>
                </a:solidFill>
                <a:effectLst>
                  <a:outerShdw sx="100000" sy="100000" kx="0" ky="0" algn="b" rotWithShape="0" blurRad="38100" dist="12700" dir="5400000">
                    <a:srgbClr val="E0DEC7">
                      <a:alpha val="80000"/>
                    </a:srgbClr>
                  </a:outerShdw>
                </a:effectLst>
                <a:latin typeface="+mn-lt"/>
                <a:ea typeface="+mn-ea"/>
                <a:cs typeface="+mn-cs"/>
                <a:sym typeface="American Typewri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37999" y="12992100"/>
            <a:ext cx="419101" cy="508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08197967_2985x4000.jpeg"/>
          <p:cNvSpPr/>
          <p:nvPr>
            <p:ph type="pic" sz="half" idx="13"/>
          </p:nvPr>
        </p:nvSpPr>
        <p:spPr>
          <a:xfrm rot="0">
            <a:off x="13754099" y="4010147"/>
            <a:ext cx="8674101" cy="8115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2971800" y="3835400"/>
            <a:ext cx="9461500" cy="8483600"/>
          </a:xfrm>
          <a:prstGeom prst="rect">
            <a:avLst/>
          </a:prstGeom>
        </p:spPr>
        <p:txBody>
          <a:bodyPr/>
          <a:lstStyle>
            <a:lvl1pPr marL="571500" indent="-571500">
              <a:spcBef>
                <a:spcPts val="4500"/>
              </a:spcBef>
              <a:buBlip>
                <a:blip r:embed="rId2"/>
              </a:buBlip>
              <a:defRPr sz="4400"/>
            </a:lvl1pPr>
            <a:lvl2pPr marL="1143000" indent="-571500">
              <a:spcBef>
                <a:spcPts val="4500"/>
              </a:spcBef>
              <a:buBlip>
                <a:blip r:embed="rId2"/>
              </a:buBlip>
              <a:defRPr sz="4400"/>
            </a:lvl2pPr>
            <a:lvl3pPr marL="1714500" indent="-571500">
              <a:spcBef>
                <a:spcPts val="4500"/>
              </a:spcBef>
              <a:buBlip>
                <a:blip r:embed="rId2"/>
              </a:buBlip>
              <a:defRPr sz="4400"/>
            </a:lvl3pPr>
            <a:lvl4pPr marL="2286000" indent="-571500">
              <a:spcBef>
                <a:spcPts val="4500"/>
              </a:spcBef>
              <a:buBlip>
                <a:blip r:embed="rId2"/>
              </a:buBlip>
              <a:defRPr sz="4400"/>
            </a:lvl4pPr>
            <a:lvl5pPr marL="2857500" indent="-571500">
              <a:spcBef>
                <a:spcPts val="4500"/>
              </a:spcBef>
              <a:buBlip>
                <a:blip r:embed="rId2"/>
              </a:buBlip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2971800" y="1790700"/>
            <a:ext cx="19621500" cy="101473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13"/>
          </p:nvPr>
        </p:nvSpPr>
        <p:spPr>
          <a:xfrm rot="0">
            <a:off x="1600199" y="1375856"/>
            <a:ext cx="13944601" cy="10972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6471900" y="1371600"/>
            <a:ext cx="6324600" cy="456287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5"/>
          </p:nvPr>
        </p:nvSpPr>
        <p:spPr>
          <a:xfrm>
            <a:off x="16471900" y="6847266"/>
            <a:ext cx="6324600" cy="550276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33119" y="12992100"/>
            <a:ext cx="481746" cy="457200"/>
          </a:xfrm>
          <a:prstGeom prst="rect">
            <a:avLst/>
          </a:prstGeom>
        </p:spPr>
        <p:txBody>
          <a:bodyPr anchor="t"/>
          <a:lstStyle>
            <a:lvl1pPr>
              <a:defRPr spc="28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971800" y="355600"/>
            <a:ext cx="196215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2971800" y="3835400"/>
            <a:ext cx="19621500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7999" y="12992099"/>
            <a:ext cx="419101" cy="50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93741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97" strike="noStrike" sz="98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97" strike="noStrike" sz="98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97" strike="noStrike" sz="98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97" strike="noStrike" sz="98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97" strike="noStrike" sz="98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97" strike="noStrike" sz="98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97" strike="noStrike" sz="98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97" strike="noStrike" sz="98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97" strike="noStrike" sz="9800" u="none">
          <a:ln>
            <a:noFill/>
          </a:ln>
          <a:solidFill>
            <a:srgbClr val="6E603B"/>
          </a:solidFill>
          <a:uFillTx/>
          <a:latin typeface="+mn-lt"/>
          <a:ea typeface="+mn-ea"/>
          <a:cs typeface="+mn-cs"/>
          <a:sym typeface="American Typewriter"/>
        </a:defRPr>
      </a:lvl9pPr>
    </p:titleStyle>
    <p:bodyStyle>
      <a:lvl1pPr marL="622300" marR="0" indent="-6223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1pPr>
      <a:lvl2pPr marL="1244600" marR="0" indent="-6223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2pPr>
      <a:lvl3pPr marL="1866900" marR="0" indent="-6223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3pPr>
      <a:lvl4pPr marL="2489200" marR="0" indent="-6223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4pPr>
      <a:lvl5pPr marL="3111500" marR="0" indent="-6223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5pPr>
      <a:lvl6pPr marL="3733800" marR="0" indent="-6223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6pPr>
      <a:lvl7pPr marL="4356100" marR="0" indent="-6223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7pPr>
      <a:lvl8pPr marL="4978400" marR="0" indent="-6223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8pPr>
      <a:lvl9pPr marL="5600700" marR="0" indent="-6223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93741C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ungchen@gmail.com" TargetMode="External"/><Relationship Id="rId3" Type="http://schemas.openxmlformats.org/officeDocument/2006/relationships/hyperlink" Target="http://mslab.csie.asia.edu.tw/~jackjow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www.w3schools.com/html/html_intro.asp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eb Application System Developmen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pc="93" sz="9310">
                <a:effectLst>
                  <a:outerShdw sx="100000" sy="100000" kx="0" ky="0" algn="b" rotWithShape="0" blurRad="36195" dist="12065" dir="5400000">
                    <a:srgbClr val="E0DEC7">
                      <a:alpha val="80000"/>
                    </a:srgbClr>
                  </a:outerShdw>
                </a:effectLst>
              </a:defRPr>
            </a:lvl1pPr>
          </a:lstStyle>
          <a:p>
            <a:pPr/>
            <a:r>
              <a:t>Web Application System Development</a:t>
            </a:r>
          </a:p>
        </p:txBody>
      </p:sp>
      <p:sp>
        <p:nvSpPr>
          <p:cNvPr id="120" name="Yung-Chen Chou Ph.D.…"/>
          <p:cNvSpPr txBox="1"/>
          <p:nvPr>
            <p:ph type="subTitle" sz="half" idx="1"/>
          </p:nvPr>
        </p:nvSpPr>
        <p:spPr>
          <a:xfrm>
            <a:off x="2387600" y="7213599"/>
            <a:ext cx="19621500" cy="4580296"/>
          </a:xfrm>
          <a:prstGeom prst="rect">
            <a:avLst/>
          </a:prstGeom>
        </p:spPr>
        <p:txBody>
          <a:bodyPr/>
          <a:lstStyle/>
          <a:p>
            <a:pPr/>
            <a:r>
              <a:t>Yung-Chen Chou Ph.D.</a:t>
            </a:r>
          </a:p>
          <a:p>
            <a:pPr/>
          </a:p>
          <a:p>
            <a:pPr/>
            <a:r>
              <a:rPr u="sng">
                <a:hlinkClick r:id="rId2" invalidUrl="" action="" tgtFrame="" tooltip="" history="1" highlightClick="0" endSnd="0"/>
              </a:rPr>
              <a:t>yungchen@gmail.com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http://mslab.csie.asia.edu.tw/~jackjow</a:t>
            </a:r>
          </a:p>
          <a:p>
            <a:pPr/>
            <a:r>
              <a:t>Sept. 9, 2018</a:t>
            </a:r>
          </a:p>
        </p:txBody>
      </p:sp>
      <p:sp>
        <p:nvSpPr>
          <p:cNvPr id="121" name="Slide Number"/>
          <p:cNvSpPr txBox="1"/>
          <p:nvPr>
            <p:ph type="sldNum" sz="quarter" idx="4294967295"/>
          </p:nvPr>
        </p:nvSpPr>
        <p:spPr>
          <a:xfrm>
            <a:off x="12017970" y="12992099"/>
            <a:ext cx="31204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pc="28">
                <a:solidFill>
                  <a:srgbClr val="3E382B"/>
                </a:solidFill>
                <a:latin typeface="+mn-lt"/>
                <a:ea typeface="+mn-ea"/>
                <a:cs typeface="+mn-cs"/>
                <a:sym typeface="American Typewrite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TML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Images</a:t>
            </a:r>
          </a:p>
        </p:txBody>
      </p:sp>
      <p:pic>
        <p:nvPicPr>
          <p:cNvPr id="163" name="Screen Shot 2018-09-09 at 6.16.24 PM.png" descr="Screen Shot 2018-09-09 at 6.16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922" y="2806548"/>
            <a:ext cx="13191105" cy="4491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reen Shot 2018-09-09 at 6.16.36 PM.png" descr="Screen Shot 2018-09-09 at 6.16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46686" y="7488981"/>
            <a:ext cx="10365041" cy="5816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TML Butt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Buttons</a:t>
            </a:r>
          </a:p>
        </p:txBody>
      </p:sp>
      <p:pic>
        <p:nvPicPr>
          <p:cNvPr id="167" name="Screen Shot 2018-09-09 at 6.20.01 PM.png" descr="Screen Shot 2018-09-09 at 6.20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629" y="4849067"/>
            <a:ext cx="9748763" cy="5133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 Shot 2018-09-09 at 6.20.13 PM.png" descr="Screen Shot 2018-09-09 at 6.20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8303" y="5765048"/>
            <a:ext cx="9748762" cy="330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TML 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Lists</a:t>
            </a:r>
          </a:p>
        </p:txBody>
      </p:sp>
      <p:pic>
        <p:nvPicPr>
          <p:cNvPr id="171" name="Screen Shot 2018-09-09 at 6.22.28 PM.png" descr="Screen Shot 2018-09-09 at 6.22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536" y="3281330"/>
            <a:ext cx="8790589" cy="8658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 Shot 2018-09-09 at 6.22.40 PM.png" descr="Screen Shot 2018-09-09 at 6.22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0170" y="4478182"/>
            <a:ext cx="9915908" cy="475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TML Table"/>
          <p:cNvSpPr txBox="1"/>
          <p:nvPr>
            <p:ph type="title"/>
          </p:nvPr>
        </p:nvSpPr>
        <p:spPr>
          <a:xfrm>
            <a:off x="10140928" y="355600"/>
            <a:ext cx="12452372" cy="3302000"/>
          </a:xfrm>
          <a:prstGeom prst="rect">
            <a:avLst/>
          </a:prstGeom>
        </p:spPr>
        <p:txBody>
          <a:bodyPr/>
          <a:lstStyle/>
          <a:p>
            <a:pPr/>
            <a:r>
              <a:t>HTML Table</a:t>
            </a:r>
          </a:p>
        </p:txBody>
      </p:sp>
      <p:pic>
        <p:nvPicPr>
          <p:cNvPr id="175" name="Screen Shot 2018-09-10 at 8.15.20 AM.png" descr="Screen Shot 2018-09-10 at 8.15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542" y="250630"/>
            <a:ext cx="7991428" cy="13214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8-09-10 at 8.15.36 AM.png" descr="Screen Shot 2018-09-10 at 8.15.3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7405" y="5141212"/>
            <a:ext cx="11318006" cy="5871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參考文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參考文獻</a:t>
            </a:r>
          </a:p>
        </p:txBody>
      </p:sp>
      <p:sp>
        <p:nvSpPr>
          <p:cNvPr id="179" name="w3Schools HTML Introduction (https://www.w3schools.com/html/html_intro.asp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w3Schools HTML Introduction (</a:t>
            </a:r>
            <a:r>
              <a:rPr u="sng">
                <a:hlinkClick r:id="rId3" invalidUrl="" action="" tgtFrame="" tooltip="" history="1" highlightClick="0" endSnd="0"/>
              </a:rPr>
              <a:t>https://www.w3schools.com/html/html_intro.asp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什麼是HTM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什麼是HTML?</a:t>
            </a:r>
          </a:p>
        </p:txBody>
      </p:sp>
      <p:sp>
        <p:nvSpPr>
          <p:cNvPr id="124" name="HTML is the standard markup language for creating Web pages.…"/>
          <p:cNvSpPr txBox="1"/>
          <p:nvPr>
            <p:ph type="body" idx="1"/>
          </p:nvPr>
        </p:nvSpPr>
        <p:spPr>
          <a:xfrm>
            <a:off x="2971800" y="3455263"/>
            <a:ext cx="19621501" cy="924387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buBlip>
                <a:blip r:embed="rId2"/>
              </a:buBlip>
            </a:pPr>
            <a:r>
              <a:t>HTML is the standard markup language for creating Web pages.</a:t>
            </a:r>
          </a:p>
          <a:p>
            <a:pPr lvl="1">
              <a:spcBef>
                <a:spcPts val="2000"/>
              </a:spcBef>
              <a:buBlip>
                <a:blip r:embed="rId2"/>
              </a:buBlip>
            </a:pPr>
            <a:r>
              <a:t>HTML stands for Hyper Text Markup Language</a:t>
            </a:r>
          </a:p>
          <a:p>
            <a:pPr lvl="1">
              <a:spcBef>
                <a:spcPts val="2000"/>
              </a:spcBef>
              <a:buBlip>
                <a:blip r:embed="rId2"/>
              </a:buBlip>
            </a:pPr>
            <a:r>
              <a:t>HTML describes the structure of Web pages using markup</a:t>
            </a:r>
          </a:p>
          <a:p>
            <a:pPr lvl="1">
              <a:spcBef>
                <a:spcPts val="2000"/>
              </a:spcBef>
              <a:buBlip>
                <a:blip r:embed="rId2"/>
              </a:buBlip>
            </a:pPr>
            <a:r>
              <a:t>HTML elements are the building blocks of HTML pages</a:t>
            </a:r>
          </a:p>
          <a:p>
            <a:pPr lvl="1">
              <a:spcBef>
                <a:spcPts val="2000"/>
              </a:spcBef>
              <a:buBlip>
                <a:blip r:embed="rId2"/>
              </a:buBlip>
            </a:pPr>
            <a:r>
              <a:t>HTML elements are represented by tags</a:t>
            </a:r>
          </a:p>
          <a:p>
            <a:pPr lvl="1">
              <a:spcBef>
                <a:spcPts val="2000"/>
              </a:spcBef>
              <a:buBlip>
                <a:blip r:embed="rId2"/>
              </a:buBlip>
            </a:pPr>
            <a:r>
              <a:t>HTML tags label pieces of content such as "heading", "paragraph", "table", and so on</a:t>
            </a:r>
          </a:p>
          <a:p>
            <a:pPr lvl="1">
              <a:spcBef>
                <a:spcPts val="2000"/>
              </a:spcBef>
              <a:buBlip>
                <a:blip r:embed="rId2"/>
              </a:buBlip>
            </a:pPr>
            <a:r>
              <a:t>Browsers do not display the HTML tags, but use them to render the content of the page</a:t>
            </a:r>
          </a:p>
        </p:txBody>
      </p:sp>
      <p:sp>
        <p:nvSpPr>
          <p:cNvPr id="125" name="Slide Number"/>
          <p:cNvSpPr txBox="1"/>
          <p:nvPr>
            <p:ph type="sldNum" sz="quarter" idx="4294967295"/>
          </p:nvPr>
        </p:nvSpPr>
        <p:spPr>
          <a:xfrm>
            <a:off x="12014200" y="12992099"/>
            <a:ext cx="26670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HTML 版本發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版本發展</a:t>
            </a:r>
          </a:p>
        </p:txBody>
      </p:sp>
      <p:pic>
        <p:nvPicPr>
          <p:cNvPr id="128" name="Screen Shot 2018-09-09 at 5.39.31 PM.png" descr="Screen Shot 2018-09-09 at 5.39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3599" y="4774967"/>
            <a:ext cx="20557902" cy="660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HTML 網頁架構"/>
          <p:cNvSpPr txBox="1"/>
          <p:nvPr>
            <p:ph type="title"/>
          </p:nvPr>
        </p:nvSpPr>
        <p:spPr>
          <a:xfrm>
            <a:off x="1027004" y="410892"/>
            <a:ext cx="14498412" cy="2710414"/>
          </a:xfrm>
          <a:prstGeom prst="rect">
            <a:avLst/>
          </a:prstGeom>
        </p:spPr>
        <p:txBody>
          <a:bodyPr/>
          <a:lstStyle/>
          <a:p>
            <a:pPr/>
            <a:r>
              <a:t>HTML 網頁架構</a:t>
            </a:r>
          </a:p>
        </p:txBody>
      </p:sp>
      <p:pic>
        <p:nvPicPr>
          <p:cNvPr id="131" name="Screen Shot 2018-09-09 at 5.35.30 PM.png" descr="Screen Shot 2018-09-09 at 5.35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9330" y="3160164"/>
            <a:ext cx="15919140" cy="983407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lide Number"/>
          <p:cNvSpPr txBox="1"/>
          <p:nvPr>
            <p:ph type="sldNum" sz="quarter" idx="4294967295"/>
          </p:nvPr>
        </p:nvSpPr>
        <p:spPr>
          <a:xfrm>
            <a:off x="12014200" y="12992099"/>
            <a:ext cx="266701" cy="5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網頁基礎架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網頁基礎架構</a:t>
            </a:r>
          </a:p>
        </p:txBody>
      </p:sp>
      <p:pic>
        <p:nvPicPr>
          <p:cNvPr id="135" name="Screen Shot 2018-09-09 at 5.43.24 PM.png" descr="Screen Shot 2018-09-09 at 5.43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890" y="3625806"/>
            <a:ext cx="16983557" cy="959071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declaration defines this document to be HTML5"/>
          <p:cNvSpPr txBox="1"/>
          <p:nvPr/>
        </p:nvSpPr>
        <p:spPr>
          <a:xfrm>
            <a:off x="10092903" y="4618739"/>
            <a:ext cx="13542629" cy="939801"/>
          </a:xfrm>
          <a:prstGeom prst="rect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DE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declaration defines this document to be HTML5</a:t>
            </a:r>
          </a:p>
        </p:txBody>
      </p:sp>
      <p:sp>
        <p:nvSpPr>
          <p:cNvPr id="137" name="the root element of an HTML page"/>
          <p:cNvSpPr txBox="1"/>
          <p:nvPr/>
        </p:nvSpPr>
        <p:spPr>
          <a:xfrm>
            <a:off x="6226285" y="5614004"/>
            <a:ext cx="9806733" cy="939801"/>
          </a:xfrm>
          <a:prstGeom prst="rect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DE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the root element of an HTML page</a:t>
            </a:r>
          </a:p>
        </p:txBody>
      </p:sp>
      <p:sp>
        <p:nvSpPr>
          <p:cNvPr id="138" name="contains meta information about the document"/>
          <p:cNvSpPr txBox="1"/>
          <p:nvPr/>
        </p:nvSpPr>
        <p:spPr>
          <a:xfrm>
            <a:off x="7523320" y="6609270"/>
            <a:ext cx="11999715" cy="850901"/>
          </a:xfrm>
          <a:prstGeom prst="rect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rgbClr val="FFFDE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contains meta information about the document</a:t>
            </a:r>
          </a:p>
        </p:txBody>
      </p:sp>
      <p:sp>
        <p:nvSpPr>
          <p:cNvPr id="139" name="specifies a title for the document"/>
          <p:cNvSpPr txBox="1"/>
          <p:nvPr/>
        </p:nvSpPr>
        <p:spPr>
          <a:xfrm>
            <a:off x="16671634" y="7515635"/>
            <a:ext cx="7401422" cy="7747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DE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specifies a title for the document</a:t>
            </a:r>
          </a:p>
        </p:txBody>
      </p:sp>
      <p:sp>
        <p:nvSpPr>
          <p:cNvPr id="140" name="contains the visible page content"/>
          <p:cNvSpPr txBox="1"/>
          <p:nvPr/>
        </p:nvSpPr>
        <p:spPr>
          <a:xfrm>
            <a:off x="6177331" y="9014105"/>
            <a:ext cx="7428211" cy="7747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DE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contains the visible page content</a:t>
            </a:r>
          </a:p>
        </p:txBody>
      </p:sp>
      <p:sp>
        <p:nvSpPr>
          <p:cNvPr id="141" name="defines a large heading"/>
          <p:cNvSpPr txBox="1"/>
          <p:nvPr/>
        </p:nvSpPr>
        <p:spPr>
          <a:xfrm>
            <a:off x="15228648" y="9512127"/>
            <a:ext cx="6613129" cy="939801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defines a large heading</a:t>
            </a:r>
          </a:p>
        </p:txBody>
      </p:sp>
      <p:sp>
        <p:nvSpPr>
          <p:cNvPr id="142" name="defines a paragraph"/>
          <p:cNvSpPr txBox="1"/>
          <p:nvPr/>
        </p:nvSpPr>
        <p:spPr>
          <a:xfrm>
            <a:off x="15680868" y="10756208"/>
            <a:ext cx="5708688" cy="9398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DEF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defines a paragraph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HTML 的標籤(Ta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的標籤(Tag)</a:t>
            </a:r>
          </a:p>
        </p:txBody>
      </p:sp>
      <p:sp>
        <p:nvSpPr>
          <p:cNvPr id="145" name="HTML的 tag 大部份都是成對的，例如&lt;h1&gt; 就必須要有一個 &lt;/h1&gt;，&lt;p&gt; 就會有一個 &lt;/p&gt;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pPr marL="566293" indent="-566293" defTabSz="751205">
              <a:spcBef>
                <a:spcPts val="4600"/>
              </a:spcBef>
              <a:buBlip>
                <a:blip r:embed="rId2"/>
              </a:buBlip>
              <a:defRPr sz="4550"/>
            </a:pPr>
            <a:r>
              <a:t>HTML的 tag 大部份都是成對的，例如&lt;h1&gt; 就必須要有一個 &lt;/h1&gt;，&lt;p&gt; 就會有一個 &lt;/p&gt;</a:t>
            </a:r>
          </a:p>
          <a:p>
            <a:pPr marL="566293" indent="-566293" defTabSz="751205">
              <a:spcBef>
                <a:spcPts val="4600"/>
              </a:spcBef>
              <a:buBlip>
                <a:blip r:embed="rId2"/>
              </a:buBlip>
              <a:defRPr sz="4550"/>
            </a:pPr>
            <a:r>
              <a:t>只有少部份的 tag 不需要結束標籤，例如 &lt;br/&gt; 是換行，&lt;img&gt; 是影像資源使用</a:t>
            </a:r>
          </a:p>
          <a:p>
            <a:pPr marL="566293" indent="-566293" defTabSz="751205">
              <a:spcBef>
                <a:spcPts val="4600"/>
              </a:spcBef>
              <a:buBlip>
                <a:blip r:embed="rId2"/>
              </a:buBlip>
              <a:defRPr sz="4550"/>
            </a:pPr>
            <a:r>
              <a:t>在 HTML裡的標籤字母 大小寫都可以，例如: &lt;HTML&gt;  與 &lt;html&gt;與 &lt;HtmL&gt; 都是可以的</a:t>
            </a:r>
          </a:p>
          <a:p>
            <a:pPr marL="566293" indent="-566293" defTabSz="751205">
              <a:spcBef>
                <a:spcPts val="4600"/>
              </a:spcBef>
              <a:buBlip>
                <a:blip r:embed="rId2"/>
              </a:buBlip>
              <a:defRPr sz="4550"/>
            </a:pPr>
            <a:r>
              <a:t>雖然HTML裡標籤的大小寫不會影響，但現在的HTML語法大都統一使用小寫英文字母撰寫。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HTML Hea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Headings</a:t>
            </a:r>
          </a:p>
        </p:txBody>
      </p:sp>
      <p:sp>
        <p:nvSpPr>
          <p:cNvPr id="148" name="HTML 的標題總共有6種 &lt;H1&gt;、&lt;H2&gt;、&lt;H3&gt;、&lt;H4&gt;、&lt;H5&gt; &lt;H6&gt;，數字愈大字體愈小"/>
          <p:cNvSpPr txBox="1"/>
          <p:nvPr>
            <p:ph type="body" idx="4294967295"/>
          </p:nvPr>
        </p:nvSpPr>
        <p:spPr>
          <a:xfrm>
            <a:off x="2971800" y="2855793"/>
            <a:ext cx="19621500" cy="9463207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</a:lvl1pPr>
          </a:lstStyle>
          <a:p>
            <a:pPr/>
            <a:r>
              <a:t>HTML 的標題總共有6種 &lt;H1&gt;、&lt;H2&gt;、&lt;H3&gt;、&lt;H4&gt;、&lt;H5&gt; &lt;H6&gt;，數字愈大字體愈小</a:t>
            </a:r>
          </a:p>
        </p:txBody>
      </p:sp>
      <p:pic>
        <p:nvPicPr>
          <p:cNvPr id="149" name="Screen Shot 2018-09-09 at 5.52.25 PM.png" descr="Screen Shot 2018-09-09 at 5.52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8969" y="4676515"/>
            <a:ext cx="11213102" cy="8721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Screen Shot 2018-09-09 at 5.53.27 PM.png" descr="Screen Shot 2018-09-09 at 5.53.2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32109" y="4883619"/>
            <a:ext cx="10038865" cy="830709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HTML Paragraphs (段落)"/>
          <p:cNvSpPr txBox="1"/>
          <p:nvPr>
            <p:ph type="title"/>
          </p:nvPr>
        </p:nvSpPr>
        <p:spPr>
          <a:xfrm>
            <a:off x="1368317" y="355600"/>
            <a:ext cx="12860802" cy="2217857"/>
          </a:xfrm>
          <a:prstGeom prst="rect">
            <a:avLst/>
          </a:prstGeom>
        </p:spPr>
        <p:txBody>
          <a:bodyPr/>
          <a:lstStyle>
            <a:lvl1pPr defTabSz="693419">
              <a:defRPr spc="82" sz="8232"/>
            </a:lvl1pPr>
          </a:lstStyle>
          <a:p>
            <a:pPr/>
            <a:r>
              <a:t>HTML Paragraphs (段落)</a:t>
            </a:r>
          </a:p>
        </p:txBody>
      </p:sp>
      <p:pic>
        <p:nvPicPr>
          <p:cNvPr id="153" name="Screen Shot 2018-09-09 at 5.55.01 PM.png" descr="Screen Shot 2018-09-09 at 5.55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271" y="2790701"/>
            <a:ext cx="10890783" cy="5682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Screen Shot 2018-09-09 at 6.00.43 PM.png" descr="Screen Shot 2018-09-09 at 6.00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899" y="9136818"/>
            <a:ext cx="10293070" cy="3218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Screen Shot 2018-09-09 at 7.28.18 PM.png" descr="Screen Shot 2018-09-09 at 7.28.1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74681" y="502449"/>
            <a:ext cx="9792532" cy="8130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18-09-09 at 7.28.28 PM.png" descr="Screen Shot 2018-09-09 at 7.28.2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06046" y="8828681"/>
            <a:ext cx="9943098" cy="4338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HTML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Links</a:t>
            </a:r>
          </a:p>
        </p:txBody>
      </p:sp>
      <p:pic>
        <p:nvPicPr>
          <p:cNvPr id="159" name="Screen Shot 2018-09-09 at 6.10.19 PM.png" descr="Screen Shot 2018-09-09 at 6.10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890" y="2877370"/>
            <a:ext cx="12608865" cy="477608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60" name="Screen Shot 2018-09-09 at 6.10.36 PM.png" descr="Screen Shot 2018-09-09 at 6.10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14144" y="8322085"/>
            <a:ext cx="12140205" cy="481205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6E603B"/>
      </a:dk1>
      <a:lt1>
        <a:srgbClr val="33446E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DEF"/>
            </a:solidFill>
            <a:effectLst>
              <a:outerShdw sx="100000" sy="100000" kx="0" ky="0" algn="b" rotWithShape="0" blurRad="25400" dist="12700" dir="1620000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000000"/>
      </a:dk1>
      <a:lt1>
        <a:srgbClr val="FFFFFF"/>
      </a:lt1>
      <a:dk2>
        <a:srgbClr val="5C5A52"/>
      </a:dk2>
      <a:lt2>
        <a:srgbClr val="DCDEE0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HardCover">
      <a:majorFont>
        <a:latin typeface="American Typewriter"/>
        <a:ea typeface="American Typewriter"/>
        <a:cs typeface="American Typewriter"/>
      </a:majorFont>
      <a:minorFont>
        <a:latin typeface="American Typewriter"/>
        <a:ea typeface="American Typewriter"/>
        <a:cs typeface="American Typewriter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DEF"/>
            </a:solidFill>
            <a:effectLst>
              <a:outerShdw sx="100000" sy="100000" kx="0" ky="0" algn="b" rotWithShape="0" blurRad="25400" dist="12700" dir="16200000">
                <a:srgbClr val="000000">
                  <a:alpha val="40000"/>
                </a:srgbClr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2">
              <a:satOff val="-3676"/>
              <a:lumOff val="-121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6E603B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